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4"/>
  </p:handoutMasterIdLst>
  <p:sldIdLst>
    <p:sldId id="256" r:id="rId2"/>
    <p:sldId id="275" r:id="rId3"/>
    <p:sldId id="258" r:id="rId4"/>
    <p:sldId id="259" r:id="rId5"/>
    <p:sldId id="260" r:id="rId6"/>
    <p:sldId id="262" r:id="rId7"/>
    <p:sldId id="261" r:id="rId8"/>
    <p:sldId id="263" r:id="rId9"/>
    <p:sldId id="264" r:id="rId10"/>
    <p:sldId id="276" r:id="rId11"/>
    <p:sldId id="277" r:id="rId12"/>
    <p:sldId id="278" r:id="rId13"/>
    <p:sldId id="279" r:id="rId14"/>
    <p:sldId id="270" r:id="rId15"/>
    <p:sldId id="281" r:id="rId16"/>
    <p:sldId id="267" r:id="rId17"/>
    <p:sldId id="272" r:id="rId18"/>
    <p:sldId id="265" r:id="rId19"/>
    <p:sldId id="266" r:id="rId20"/>
    <p:sldId id="271" r:id="rId21"/>
    <p:sldId id="269" r:id="rId22"/>
    <p:sldId id="273" r:id="rId23"/>
  </p:sldIdLst>
  <p:sldSz cx="9144000" cy="6858000" type="screen4x3"/>
  <p:notesSz cx="7004050" cy="92900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5" d="100"/>
          <a:sy n="75" d="100"/>
        </p:scale>
        <p:origin x="-1014" y="-70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5088" cy="464503"/>
          </a:xfrm>
          <a:prstGeom prst="rect">
            <a:avLst/>
          </a:prstGeom>
        </p:spPr>
        <p:txBody>
          <a:bodyPr vert="horz" lIns="93104" tIns="46552" rIns="93104" bIns="46552" rtlCol="0"/>
          <a:lstStyle>
            <a:lvl1pPr algn="l">
              <a:defRPr sz="1200"/>
            </a:lvl1pPr>
          </a:lstStyle>
          <a:p>
            <a:endParaRPr lang="en-US"/>
          </a:p>
        </p:txBody>
      </p:sp>
      <p:sp>
        <p:nvSpPr>
          <p:cNvPr id="3" name="Date Placeholder 2"/>
          <p:cNvSpPr>
            <a:spLocks noGrp="1"/>
          </p:cNvSpPr>
          <p:nvPr>
            <p:ph type="dt" sz="quarter" idx="1"/>
          </p:nvPr>
        </p:nvSpPr>
        <p:spPr>
          <a:xfrm>
            <a:off x="3967341" y="0"/>
            <a:ext cx="3035088" cy="464503"/>
          </a:xfrm>
          <a:prstGeom prst="rect">
            <a:avLst/>
          </a:prstGeom>
        </p:spPr>
        <p:txBody>
          <a:bodyPr vert="horz" lIns="93104" tIns="46552" rIns="93104" bIns="46552" rtlCol="0"/>
          <a:lstStyle>
            <a:lvl1pPr algn="r">
              <a:defRPr sz="1200"/>
            </a:lvl1pPr>
          </a:lstStyle>
          <a:p>
            <a:fld id="{38119D2C-F67A-4F51-8A32-CC30F73ABAA2}" type="datetimeFigureOut">
              <a:rPr lang="en-US" smtClean="0"/>
              <a:pPr/>
              <a:t>3/10/2017</a:t>
            </a:fld>
            <a:endParaRPr lang="en-US"/>
          </a:p>
        </p:txBody>
      </p:sp>
      <p:sp>
        <p:nvSpPr>
          <p:cNvPr id="4" name="Footer Placeholder 3"/>
          <p:cNvSpPr>
            <a:spLocks noGrp="1"/>
          </p:cNvSpPr>
          <p:nvPr>
            <p:ph type="ftr" sz="quarter" idx="2"/>
          </p:nvPr>
        </p:nvSpPr>
        <p:spPr>
          <a:xfrm>
            <a:off x="0" y="8823935"/>
            <a:ext cx="3035088" cy="464503"/>
          </a:xfrm>
          <a:prstGeom prst="rect">
            <a:avLst/>
          </a:prstGeom>
        </p:spPr>
        <p:txBody>
          <a:bodyPr vert="horz" lIns="93104" tIns="46552" rIns="93104" bIns="46552" rtlCol="0" anchor="b"/>
          <a:lstStyle>
            <a:lvl1pPr algn="l">
              <a:defRPr sz="1200"/>
            </a:lvl1pPr>
          </a:lstStyle>
          <a:p>
            <a:endParaRPr lang="en-US"/>
          </a:p>
        </p:txBody>
      </p:sp>
      <p:sp>
        <p:nvSpPr>
          <p:cNvPr id="5" name="Slide Number Placeholder 4"/>
          <p:cNvSpPr>
            <a:spLocks noGrp="1"/>
          </p:cNvSpPr>
          <p:nvPr>
            <p:ph type="sldNum" sz="quarter" idx="3"/>
          </p:nvPr>
        </p:nvSpPr>
        <p:spPr>
          <a:xfrm>
            <a:off x="3967341" y="8823935"/>
            <a:ext cx="3035088" cy="464503"/>
          </a:xfrm>
          <a:prstGeom prst="rect">
            <a:avLst/>
          </a:prstGeom>
        </p:spPr>
        <p:txBody>
          <a:bodyPr vert="horz" lIns="93104" tIns="46552" rIns="93104" bIns="46552" rtlCol="0" anchor="b"/>
          <a:lstStyle>
            <a:lvl1pPr algn="r">
              <a:defRPr sz="1200"/>
            </a:lvl1pPr>
          </a:lstStyle>
          <a:p>
            <a:fld id="{BB3408A4-3596-46F2-9546-E062C78AA8B1}" type="slidenum">
              <a:rPr lang="en-US" smtClean="0"/>
              <a:pPr/>
              <a:t>‹#›</a:t>
            </a:fld>
            <a:endParaRPr lang="en-US"/>
          </a:p>
        </p:txBody>
      </p:sp>
    </p:spTree>
    <p:extLst>
      <p:ext uri="{BB962C8B-B14F-4D97-AF65-F5344CB8AC3E}">
        <p14:creationId xmlns:p14="http://schemas.microsoft.com/office/powerpoint/2010/main" val="46696485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DF9A153-24F0-43F1-8EF9-04EBB35B3D3F}" type="datetimeFigureOut">
              <a:rPr lang="en-US" smtClean="0"/>
              <a:pPr/>
              <a:t>3/10/2017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687063-C433-4068-B0F9-639294E2BBA1}" type="slidenum">
              <a:rPr lang="en-US" smtClean="0"/>
              <a:pPr/>
              <a:t>‹#›</a:t>
            </a:fld>
            <a:endParaRPr lang="en-US"/>
          </a:p>
        </p:txBody>
      </p:sp>
    </p:spTree>
    <p:extLst>
      <p:ext uri="{BB962C8B-B14F-4D97-AF65-F5344CB8AC3E}">
        <p14:creationId xmlns:p14="http://schemas.microsoft.com/office/powerpoint/2010/main" val="15069338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F9A153-24F0-43F1-8EF9-04EBB35B3D3F}" type="datetimeFigureOut">
              <a:rPr lang="en-US" smtClean="0"/>
              <a:pPr/>
              <a:t>3/10/2017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687063-C433-4068-B0F9-639294E2BBA1}" type="slidenum">
              <a:rPr lang="en-US" smtClean="0"/>
              <a:pPr/>
              <a:t>‹#›</a:t>
            </a:fld>
            <a:endParaRPr lang="en-US"/>
          </a:p>
        </p:txBody>
      </p:sp>
    </p:spTree>
    <p:extLst>
      <p:ext uri="{BB962C8B-B14F-4D97-AF65-F5344CB8AC3E}">
        <p14:creationId xmlns:p14="http://schemas.microsoft.com/office/powerpoint/2010/main" val="40576143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F9A153-24F0-43F1-8EF9-04EBB35B3D3F}" type="datetimeFigureOut">
              <a:rPr lang="en-US" smtClean="0"/>
              <a:pPr/>
              <a:t>3/10/2017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687063-C433-4068-B0F9-639294E2BBA1}" type="slidenum">
              <a:rPr lang="en-US" smtClean="0"/>
              <a:pPr/>
              <a:t>‹#›</a:t>
            </a:fld>
            <a:endParaRPr lang="en-US"/>
          </a:p>
        </p:txBody>
      </p:sp>
    </p:spTree>
    <p:extLst>
      <p:ext uri="{BB962C8B-B14F-4D97-AF65-F5344CB8AC3E}">
        <p14:creationId xmlns:p14="http://schemas.microsoft.com/office/powerpoint/2010/main" val="3217759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F9A153-24F0-43F1-8EF9-04EBB35B3D3F}" type="datetimeFigureOut">
              <a:rPr lang="en-US" smtClean="0"/>
              <a:pPr/>
              <a:t>3/10/2017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687063-C433-4068-B0F9-639294E2BBA1}" type="slidenum">
              <a:rPr lang="en-US" smtClean="0"/>
              <a:pPr/>
              <a:t>‹#›</a:t>
            </a:fld>
            <a:endParaRPr lang="en-US"/>
          </a:p>
        </p:txBody>
      </p:sp>
    </p:spTree>
    <p:extLst>
      <p:ext uri="{BB962C8B-B14F-4D97-AF65-F5344CB8AC3E}">
        <p14:creationId xmlns:p14="http://schemas.microsoft.com/office/powerpoint/2010/main" val="36376655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DF9A153-24F0-43F1-8EF9-04EBB35B3D3F}" type="datetimeFigureOut">
              <a:rPr lang="en-US" smtClean="0"/>
              <a:pPr/>
              <a:t>3/10/2017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687063-C433-4068-B0F9-639294E2BBA1}" type="slidenum">
              <a:rPr lang="en-US" smtClean="0"/>
              <a:pPr/>
              <a:t>‹#›</a:t>
            </a:fld>
            <a:endParaRPr lang="en-US"/>
          </a:p>
        </p:txBody>
      </p:sp>
    </p:spTree>
    <p:extLst>
      <p:ext uri="{BB962C8B-B14F-4D97-AF65-F5344CB8AC3E}">
        <p14:creationId xmlns:p14="http://schemas.microsoft.com/office/powerpoint/2010/main" val="41472887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DF9A153-24F0-43F1-8EF9-04EBB35B3D3F}" type="datetimeFigureOut">
              <a:rPr lang="en-US" smtClean="0"/>
              <a:pPr/>
              <a:t>3/10/2017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687063-C433-4068-B0F9-639294E2BBA1}" type="slidenum">
              <a:rPr lang="en-US" smtClean="0"/>
              <a:pPr/>
              <a:t>‹#›</a:t>
            </a:fld>
            <a:endParaRPr lang="en-US"/>
          </a:p>
        </p:txBody>
      </p:sp>
    </p:spTree>
    <p:extLst>
      <p:ext uri="{BB962C8B-B14F-4D97-AF65-F5344CB8AC3E}">
        <p14:creationId xmlns:p14="http://schemas.microsoft.com/office/powerpoint/2010/main" val="19963325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DF9A153-24F0-43F1-8EF9-04EBB35B3D3F}" type="datetimeFigureOut">
              <a:rPr lang="en-US" smtClean="0"/>
              <a:pPr/>
              <a:t>3/10/2017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687063-C433-4068-B0F9-639294E2BBA1}" type="slidenum">
              <a:rPr lang="en-US" smtClean="0"/>
              <a:pPr/>
              <a:t>‹#›</a:t>
            </a:fld>
            <a:endParaRPr lang="en-US"/>
          </a:p>
        </p:txBody>
      </p:sp>
    </p:spTree>
    <p:extLst>
      <p:ext uri="{BB962C8B-B14F-4D97-AF65-F5344CB8AC3E}">
        <p14:creationId xmlns:p14="http://schemas.microsoft.com/office/powerpoint/2010/main" val="2220981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DF9A153-24F0-43F1-8EF9-04EBB35B3D3F}" type="datetimeFigureOut">
              <a:rPr lang="en-US" smtClean="0"/>
              <a:pPr/>
              <a:t>3/10/2017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687063-C433-4068-B0F9-639294E2BBA1}" type="slidenum">
              <a:rPr lang="en-US" smtClean="0"/>
              <a:pPr/>
              <a:t>‹#›</a:t>
            </a:fld>
            <a:endParaRPr lang="en-US"/>
          </a:p>
        </p:txBody>
      </p:sp>
    </p:spTree>
    <p:extLst>
      <p:ext uri="{BB962C8B-B14F-4D97-AF65-F5344CB8AC3E}">
        <p14:creationId xmlns:p14="http://schemas.microsoft.com/office/powerpoint/2010/main" val="503435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F9A153-24F0-43F1-8EF9-04EBB35B3D3F}" type="datetimeFigureOut">
              <a:rPr lang="en-US" smtClean="0"/>
              <a:pPr/>
              <a:t>3/10/2017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687063-C433-4068-B0F9-639294E2BBA1}" type="slidenum">
              <a:rPr lang="en-US" smtClean="0"/>
              <a:pPr/>
              <a:t>‹#›</a:t>
            </a:fld>
            <a:endParaRPr lang="en-US"/>
          </a:p>
        </p:txBody>
      </p:sp>
    </p:spTree>
    <p:extLst>
      <p:ext uri="{BB962C8B-B14F-4D97-AF65-F5344CB8AC3E}">
        <p14:creationId xmlns:p14="http://schemas.microsoft.com/office/powerpoint/2010/main" val="41118442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F9A153-24F0-43F1-8EF9-04EBB35B3D3F}" type="datetimeFigureOut">
              <a:rPr lang="en-US" smtClean="0"/>
              <a:pPr/>
              <a:t>3/10/2017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687063-C433-4068-B0F9-639294E2BBA1}" type="slidenum">
              <a:rPr lang="en-US" smtClean="0"/>
              <a:pPr/>
              <a:t>‹#›</a:t>
            </a:fld>
            <a:endParaRPr lang="en-US"/>
          </a:p>
        </p:txBody>
      </p:sp>
    </p:spTree>
    <p:extLst>
      <p:ext uri="{BB962C8B-B14F-4D97-AF65-F5344CB8AC3E}">
        <p14:creationId xmlns:p14="http://schemas.microsoft.com/office/powerpoint/2010/main" val="35256028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F9A153-24F0-43F1-8EF9-04EBB35B3D3F}" type="datetimeFigureOut">
              <a:rPr lang="en-US" smtClean="0"/>
              <a:pPr/>
              <a:t>3/10/2017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687063-C433-4068-B0F9-639294E2BBA1}" type="slidenum">
              <a:rPr lang="en-US" smtClean="0"/>
              <a:pPr/>
              <a:t>‹#›</a:t>
            </a:fld>
            <a:endParaRPr lang="en-US"/>
          </a:p>
        </p:txBody>
      </p:sp>
    </p:spTree>
    <p:extLst>
      <p:ext uri="{BB962C8B-B14F-4D97-AF65-F5344CB8AC3E}">
        <p14:creationId xmlns:p14="http://schemas.microsoft.com/office/powerpoint/2010/main" val="5374826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F9A153-24F0-43F1-8EF9-04EBB35B3D3F}" type="datetimeFigureOut">
              <a:rPr lang="en-US" smtClean="0"/>
              <a:pPr/>
              <a:t>3/10/2017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687063-C433-4068-B0F9-639294E2BBA1}" type="slidenum">
              <a:rPr lang="en-US" smtClean="0"/>
              <a:pPr/>
              <a:t>‹#›</a:t>
            </a:fld>
            <a:endParaRPr lang="en-US"/>
          </a:p>
        </p:txBody>
      </p:sp>
    </p:spTree>
    <p:extLst>
      <p:ext uri="{BB962C8B-B14F-4D97-AF65-F5344CB8AC3E}">
        <p14:creationId xmlns:p14="http://schemas.microsoft.com/office/powerpoint/2010/main" val="3122704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youtube.com/watch?v=wLrBKYzt0II"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unispal.un.org/unispal.nsf/cf02d057b04d356385256ddb006dc02f/b08a2e4d1fde5cec85256b98006e752f?OpenDocument" TargetMode="External"/><Relationship Id="rId2" Type="http://schemas.openxmlformats.org/officeDocument/2006/relationships/hyperlink" Target="http://unispal.un.org/unispal.nsf/1ce874ab1832a53e852570bb006dfaf6/b905003c9f1fb4c685256e05007665d5?OpenDocument" TargetMode="External"/><Relationship Id="rId1" Type="http://schemas.openxmlformats.org/officeDocument/2006/relationships/slideLayout" Target="../slideLayouts/slideLayout2.xml"/><Relationship Id="rId4" Type="http://schemas.openxmlformats.org/officeDocument/2006/relationships/hyperlink" Target="http://unispal.un.org/unispal.nsf/a3a86c621dde46a385257b2f00515055?OpenView"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22.xml.rels><?xml version="1.0" encoding="UTF-8" standalone="yes"?>
<Relationships xmlns="http://schemas.openxmlformats.org/package/2006/relationships"><Relationship Id="rId2" Type="http://schemas.openxmlformats.org/officeDocument/2006/relationships/hyperlink" Target="https://www.youtube.com/watch?v=7wMIq6X4zi4"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users.erols.com/mwhite28/govt1940.ht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unispal.un.org/unispal.nsf/0/7F0AF2BD897689B785256C330061D253"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WWII Origins</a:t>
            </a:r>
            <a:endParaRPr lang="en-US" dirty="0"/>
          </a:p>
        </p:txBody>
      </p:sp>
      <p:sp>
        <p:nvSpPr>
          <p:cNvPr id="3" name="Subtitle 2"/>
          <p:cNvSpPr>
            <a:spLocks noGrp="1"/>
          </p:cNvSpPr>
          <p:nvPr>
            <p:ph type="subTitle" idx="1"/>
          </p:nvPr>
        </p:nvSpPr>
        <p:spPr/>
        <p:txBody>
          <a:bodyPr/>
          <a:lstStyle/>
          <a:p>
            <a:r>
              <a:rPr lang="en-US" dirty="0" smtClean="0"/>
              <a:t>Significance: UN and the Origins of the Cold War</a:t>
            </a:r>
            <a:endParaRPr lang="en-US" dirty="0"/>
          </a:p>
        </p:txBody>
      </p:sp>
    </p:spTree>
    <p:extLst>
      <p:ext uri="{BB962C8B-B14F-4D97-AF65-F5344CB8AC3E}">
        <p14:creationId xmlns:p14="http://schemas.microsoft.com/office/powerpoint/2010/main" val="31602732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04800" y="1066800"/>
            <a:ext cx="8229600" cy="1143000"/>
          </a:xfrm>
        </p:spPr>
        <p:txBody>
          <a:bodyPr/>
          <a:lstStyle/>
          <a:p>
            <a:r>
              <a:rPr lang="en-US" dirty="0" smtClean="0"/>
              <a:t>UN Simulation</a:t>
            </a:r>
            <a:endParaRPr lang="en-US" dirty="0"/>
          </a:p>
        </p:txBody>
      </p:sp>
    </p:spTree>
    <p:extLst>
      <p:ext uri="{BB962C8B-B14F-4D97-AF65-F5344CB8AC3E}">
        <p14:creationId xmlns:p14="http://schemas.microsoft.com/office/powerpoint/2010/main" val="22602520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marL="0" indent="0">
              <a:buNone/>
            </a:pPr>
            <a:r>
              <a:rPr lang="en-US" dirty="0" smtClean="0"/>
              <a:t>Resolution 181</a:t>
            </a:r>
          </a:p>
          <a:p>
            <a:pPr marL="0" indent="0">
              <a:buNone/>
            </a:pPr>
            <a:r>
              <a:rPr lang="en-US" dirty="0" smtClean="0"/>
              <a:t>Independent </a:t>
            </a:r>
            <a:r>
              <a:rPr lang="en-US" dirty="0"/>
              <a:t>Arab and Jewish States and the Special International Regime for the City of Jerusalem, set forth in Part III of this Plan, shall come into existence in Palestine two months after the evacuation of the armed forces of the mandatory Power has been completed but in any case not later than 1 October 1948. The boundaries of the Arab State, the Jewish State, and the City of Jerusalem shall be as described in Parts II and III below.</a:t>
            </a:r>
            <a:endParaRPr lang="en-US" dirty="0"/>
          </a:p>
        </p:txBody>
      </p:sp>
      <p:sp>
        <p:nvSpPr>
          <p:cNvPr id="5" name="TextBox 4"/>
          <p:cNvSpPr txBox="1"/>
          <p:nvPr/>
        </p:nvSpPr>
        <p:spPr>
          <a:xfrm>
            <a:off x="1600200" y="381000"/>
            <a:ext cx="5486400" cy="369332"/>
          </a:xfrm>
          <a:prstGeom prst="rect">
            <a:avLst/>
          </a:prstGeom>
          <a:noFill/>
        </p:spPr>
        <p:txBody>
          <a:bodyPr wrap="square" rtlCol="0">
            <a:spAutoFit/>
          </a:bodyPr>
          <a:lstStyle/>
          <a:p>
            <a:r>
              <a:rPr lang="en-US" dirty="0" smtClean="0"/>
              <a:t>British are leaving</a:t>
            </a:r>
            <a:endParaRPr lang="en-US" dirty="0"/>
          </a:p>
        </p:txBody>
      </p:sp>
    </p:spTree>
    <p:extLst>
      <p:ext uri="{BB962C8B-B14F-4D97-AF65-F5344CB8AC3E}">
        <p14:creationId xmlns:p14="http://schemas.microsoft.com/office/powerpoint/2010/main" val="2812973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rmAutofit fontScale="90000"/>
          </a:bodyPr>
          <a:lstStyle/>
          <a:p>
            <a:r>
              <a:rPr lang="en-US" dirty="0" smtClean="0"/>
              <a:t>How to Divide after WWII</a:t>
            </a:r>
            <a:endParaRPr lang="en-US"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54" t="20442" r="50000" b="27344"/>
          <a:stretch/>
        </p:blipFill>
        <p:spPr bwMode="auto">
          <a:xfrm>
            <a:off x="1295400" y="761999"/>
            <a:ext cx="6858000" cy="5888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431205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152400"/>
            <a:ext cx="3124200" cy="923330"/>
          </a:xfrm>
          <a:prstGeom prst="rect">
            <a:avLst/>
          </a:prstGeom>
          <a:noFill/>
        </p:spPr>
        <p:txBody>
          <a:bodyPr wrap="square" rtlCol="0">
            <a:spAutoFit/>
          </a:bodyPr>
          <a:lstStyle/>
          <a:p>
            <a:r>
              <a:rPr lang="en-US" dirty="0" smtClean="0"/>
              <a:t>After Israeli War for Independence</a:t>
            </a:r>
          </a:p>
          <a:p>
            <a:endParaRPr lang="en-US"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0000" t="20052" r="34062" b="29687"/>
          <a:stretch/>
        </p:blipFill>
        <p:spPr bwMode="auto">
          <a:xfrm>
            <a:off x="2330450" y="601365"/>
            <a:ext cx="2343150" cy="59114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0000" t="70443" r="34062" b="13671"/>
          <a:stretch/>
        </p:blipFill>
        <p:spPr bwMode="auto">
          <a:xfrm>
            <a:off x="4648200" y="1600200"/>
            <a:ext cx="4013616" cy="32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321722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dirty="0" smtClean="0"/>
              <a:t>Clip </a:t>
            </a:r>
            <a:r>
              <a:rPr lang="en-US" dirty="0" err="1" smtClean="0"/>
              <a:t>Youtube</a:t>
            </a:r>
            <a:r>
              <a:rPr lang="en-US" dirty="0" smtClean="0"/>
              <a:t> or Documentary</a:t>
            </a:r>
            <a:endParaRPr lang="en-US" dirty="0"/>
          </a:p>
        </p:txBody>
      </p:sp>
      <p:pic>
        <p:nvPicPr>
          <p:cNvPr id="4" name="Picture 3" descr="http://www.jewishvirtuallibrary.org/jsource/images/maps/04map_pg64.gif"/>
          <p:cNvPicPr/>
          <p:nvPr/>
        </p:nvPicPr>
        <p:blipFill>
          <a:blip r:embed="rId2" cstate="print"/>
          <a:srcRect/>
          <a:stretch>
            <a:fillRect/>
          </a:stretch>
        </p:blipFill>
        <p:spPr bwMode="auto">
          <a:xfrm>
            <a:off x="2819400" y="1219200"/>
            <a:ext cx="3452177" cy="53340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6 Day War Clip</a:t>
            </a:r>
            <a:br>
              <a:rPr lang="en-US" dirty="0" smtClean="0"/>
            </a:br>
            <a:r>
              <a:rPr lang="en-US" dirty="0" smtClean="0">
                <a:hlinkClick r:id="rId2"/>
              </a:rPr>
              <a:t>https://www.youtube.com/watch?v=wLrBKYzt0II</a:t>
            </a:r>
            <a:endParaRPr lang="en-US" dirty="0"/>
          </a:p>
        </p:txBody>
      </p:sp>
      <p:pic>
        <p:nvPicPr>
          <p:cNvPr id="3076" name="Picture 4" descr="https://commentisfreewatch.files.wordpress.com/2011/03/withdrawl-map.jpg"/>
          <p:cNvPicPr>
            <a:picLocks noChangeAspect="1" noChangeArrowheads="1"/>
          </p:cNvPicPr>
          <p:nvPr/>
        </p:nvPicPr>
        <p:blipFill rotWithShape="1">
          <a:blip r:embed="rId3">
            <a:extLst>
              <a:ext uri="{28A0092B-C50C-407E-A947-70E740481C1C}">
                <a14:useLocalDpi xmlns:a14="http://schemas.microsoft.com/office/drawing/2010/main" val="0"/>
              </a:ext>
            </a:extLst>
          </a:blip>
          <a:srcRect r="33667" b="8213"/>
          <a:stretch/>
        </p:blipFill>
        <p:spPr bwMode="auto">
          <a:xfrm>
            <a:off x="2362200" y="1828798"/>
            <a:ext cx="4953000" cy="47289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68083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2.bp.blogspot.com/-wnIRh1dCtEg/UutdYf5iZcI/AAAAAAAByjU/_VlK7Oubb7k/s1600/article-2548557-1B16961600000578-881_634x345.jpg"/>
          <p:cNvPicPr>
            <a:picLocks noChangeAspect="1" noChangeArrowheads="1"/>
          </p:cNvPicPr>
          <p:nvPr/>
        </p:nvPicPr>
        <p:blipFill>
          <a:blip r:embed="rId2" cstate="print"/>
          <a:srcRect r="54574"/>
          <a:stretch>
            <a:fillRect/>
          </a:stretch>
        </p:blipFill>
        <p:spPr bwMode="auto">
          <a:xfrm>
            <a:off x="76200" y="18473"/>
            <a:ext cx="4038600" cy="4837908"/>
          </a:xfrm>
          <a:prstGeom prst="rect">
            <a:avLst/>
          </a:prstGeom>
          <a:noFill/>
        </p:spPr>
      </p:pic>
      <p:pic>
        <p:nvPicPr>
          <p:cNvPr id="3" name="Picture 2" descr="http://2.bp.blogspot.com/-wnIRh1dCtEg/UutdYf5iZcI/AAAAAAAByjU/_VlK7Oubb7k/s1600/article-2548557-1B16961600000578-881_634x345.jpg"/>
          <p:cNvPicPr/>
          <p:nvPr/>
        </p:nvPicPr>
        <p:blipFill>
          <a:blip r:embed="rId2" cstate="print"/>
          <a:srcRect l="44872"/>
          <a:stretch>
            <a:fillRect/>
          </a:stretch>
        </p:blipFill>
        <p:spPr bwMode="auto">
          <a:xfrm>
            <a:off x="4114800" y="-1"/>
            <a:ext cx="4953000" cy="4856381"/>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792162"/>
          </a:xfrm>
        </p:spPr>
        <p:txBody>
          <a:bodyPr>
            <a:normAutofit fontScale="90000"/>
          </a:bodyPr>
          <a:lstStyle/>
          <a:p>
            <a:r>
              <a:rPr lang="en-US" b="1" dirty="0"/>
              <a:t>Resolution 242 (1967)</a:t>
            </a:r>
            <a:r>
              <a:rPr lang="en-US" dirty="0"/>
              <a:t/>
            </a:r>
            <a:br>
              <a:rPr lang="en-US" dirty="0"/>
            </a:br>
            <a:r>
              <a:rPr lang="en-US" b="1" dirty="0"/>
              <a:t>of 22 November 1967</a:t>
            </a:r>
            <a:r>
              <a:rPr lang="en-US" dirty="0"/>
              <a:t/>
            </a:r>
            <a:br>
              <a:rPr lang="en-US" dirty="0"/>
            </a:br>
            <a:endParaRPr lang="en-US" dirty="0"/>
          </a:p>
        </p:txBody>
      </p:sp>
      <p:sp>
        <p:nvSpPr>
          <p:cNvPr id="3" name="Content Placeholder 2"/>
          <p:cNvSpPr>
            <a:spLocks noGrp="1"/>
          </p:cNvSpPr>
          <p:nvPr>
            <p:ph idx="1"/>
          </p:nvPr>
        </p:nvSpPr>
        <p:spPr>
          <a:xfrm>
            <a:off x="457200" y="990600"/>
            <a:ext cx="8229600" cy="5562600"/>
          </a:xfrm>
        </p:spPr>
        <p:txBody>
          <a:bodyPr>
            <a:normAutofit fontScale="32500" lnSpcReduction="20000"/>
          </a:bodyPr>
          <a:lstStyle/>
          <a:p>
            <a:r>
              <a:rPr lang="en-US" dirty="0"/>
              <a:t/>
            </a:r>
            <a:br>
              <a:rPr lang="en-US" dirty="0"/>
            </a:br>
            <a:r>
              <a:rPr lang="en-US" sz="3700" i="1" dirty="0"/>
              <a:t>The Security Council,</a:t>
            </a:r>
            <a:r>
              <a:rPr lang="en-US" sz="3700" dirty="0"/>
              <a:t/>
            </a:r>
            <a:br>
              <a:rPr lang="en-US" sz="3700" dirty="0"/>
            </a:br>
            <a:r>
              <a:rPr lang="en-US" sz="3700" dirty="0"/>
              <a:t/>
            </a:r>
            <a:br>
              <a:rPr lang="en-US" sz="3700" dirty="0"/>
            </a:br>
            <a:r>
              <a:rPr lang="en-US" sz="3700" i="1" dirty="0"/>
              <a:t>Expressing</a:t>
            </a:r>
            <a:r>
              <a:rPr lang="en-US" sz="3700" dirty="0"/>
              <a:t> its continuing concern with the grave situation in the Middle East,</a:t>
            </a:r>
            <a:br>
              <a:rPr lang="en-US" sz="3700" dirty="0"/>
            </a:br>
            <a:r>
              <a:rPr lang="en-US" sz="3700" dirty="0"/>
              <a:t/>
            </a:r>
            <a:br>
              <a:rPr lang="en-US" sz="3700" dirty="0"/>
            </a:br>
            <a:r>
              <a:rPr lang="en-US" sz="3700" i="1" dirty="0"/>
              <a:t>Emphasizing</a:t>
            </a:r>
            <a:r>
              <a:rPr lang="en-US" sz="3700" dirty="0"/>
              <a:t> the inadmissibility of the acquisition of territory by war and the need to work for a just and lasting peace in which every State in the area can live in security,</a:t>
            </a:r>
            <a:br>
              <a:rPr lang="en-US" sz="3700" dirty="0"/>
            </a:br>
            <a:r>
              <a:rPr lang="en-US" sz="3700" dirty="0"/>
              <a:t/>
            </a:r>
            <a:br>
              <a:rPr lang="en-US" sz="3700" dirty="0"/>
            </a:br>
            <a:r>
              <a:rPr lang="en-US" sz="3700" i="1" dirty="0"/>
              <a:t>Emphasizing further</a:t>
            </a:r>
            <a:r>
              <a:rPr lang="en-US" sz="3700" dirty="0"/>
              <a:t> that all Member States in their acceptance of the Charter of the United Nations have undertaken a commitment to act in accordance with Article 2 of the </a:t>
            </a:r>
            <a:r>
              <a:rPr lang="en-US" sz="3700" u="sng" dirty="0">
                <a:hlinkClick r:id="rId2"/>
              </a:rPr>
              <a:t>Charter</a:t>
            </a:r>
            <a:r>
              <a:rPr lang="en-US" sz="3700" dirty="0"/>
              <a:t>,</a:t>
            </a:r>
            <a:br>
              <a:rPr lang="en-US" sz="3700" dirty="0"/>
            </a:br>
            <a:r>
              <a:rPr lang="en-US" sz="3700" dirty="0"/>
              <a:t/>
            </a:r>
            <a:br>
              <a:rPr lang="en-US" sz="3700" dirty="0"/>
            </a:br>
            <a:r>
              <a:rPr lang="en-US" sz="3700" dirty="0"/>
              <a:t>1. </a:t>
            </a:r>
            <a:r>
              <a:rPr lang="en-US" sz="3700" i="1" dirty="0"/>
              <a:t>Affirms</a:t>
            </a:r>
            <a:r>
              <a:rPr lang="en-US" sz="3700" dirty="0"/>
              <a:t> that the fulfilment of Charter principles requires the establishment of a just and lasting peace in the Middle East which should include the application of both the following principles:</a:t>
            </a:r>
            <a:br>
              <a:rPr lang="en-US" sz="3700" dirty="0"/>
            </a:br>
            <a:r>
              <a:rPr lang="en-US" sz="3700" dirty="0"/>
              <a:t/>
            </a:r>
            <a:br>
              <a:rPr lang="en-US" sz="3700" dirty="0"/>
            </a:br>
            <a:r>
              <a:rPr lang="en-US" sz="3700" dirty="0"/>
              <a:t>(</a:t>
            </a:r>
            <a:r>
              <a:rPr lang="en-US" sz="3700" dirty="0" err="1"/>
              <a:t>i</a:t>
            </a:r>
            <a:r>
              <a:rPr lang="en-US" sz="3700" dirty="0"/>
              <a:t>) Withdrawal of Israel armed forces from </a:t>
            </a:r>
            <a:r>
              <a:rPr lang="en-US" sz="3700" u="sng" dirty="0">
                <a:hlinkClick r:id="rId3"/>
              </a:rPr>
              <a:t>territories </a:t>
            </a:r>
            <a:r>
              <a:rPr lang="en-US" sz="3700" dirty="0"/>
              <a:t>occupied in the recent conflict;</a:t>
            </a:r>
            <a:br>
              <a:rPr lang="en-US" sz="3700" dirty="0"/>
            </a:br>
            <a:r>
              <a:rPr lang="en-US" sz="3700" dirty="0"/>
              <a:t/>
            </a:r>
            <a:br>
              <a:rPr lang="en-US" sz="3700" dirty="0"/>
            </a:br>
            <a:r>
              <a:rPr lang="en-US" sz="3700" dirty="0"/>
              <a:t>(ii) Termination of all claims or states of belligerency and respect for and acknowledgment of the sovereignty, territorial integrity and political independence of every State in the area and their right to live in peace within secure and recognized boundaries free from threats or acts of force;</a:t>
            </a:r>
            <a:br>
              <a:rPr lang="en-US" sz="3700" dirty="0"/>
            </a:br>
            <a:r>
              <a:rPr lang="en-US" sz="3700" dirty="0"/>
              <a:t/>
            </a:r>
            <a:br>
              <a:rPr lang="en-US" sz="3700" dirty="0"/>
            </a:br>
            <a:r>
              <a:rPr lang="en-US" sz="3700" dirty="0"/>
              <a:t>2. </a:t>
            </a:r>
            <a:r>
              <a:rPr lang="en-US" sz="3700" i="1" dirty="0"/>
              <a:t>Affirms further</a:t>
            </a:r>
            <a:r>
              <a:rPr lang="en-US" sz="3700" dirty="0"/>
              <a:t> the necessity</a:t>
            </a:r>
            <a:br>
              <a:rPr lang="en-US" sz="3700" dirty="0"/>
            </a:br>
            <a:r>
              <a:rPr lang="en-US" sz="3700" dirty="0"/>
              <a:t/>
            </a:r>
            <a:br>
              <a:rPr lang="en-US" sz="3700" dirty="0"/>
            </a:br>
            <a:r>
              <a:rPr lang="en-US" sz="3700" i="1" dirty="0"/>
              <a:t>(a)</a:t>
            </a:r>
            <a:r>
              <a:rPr lang="en-US" sz="3700" dirty="0"/>
              <a:t> For guaranteeing freedom of navigation through international waterways in the area;</a:t>
            </a:r>
            <a:br>
              <a:rPr lang="en-US" sz="3700" dirty="0"/>
            </a:br>
            <a:r>
              <a:rPr lang="en-US" sz="3700" dirty="0"/>
              <a:t/>
            </a:r>
            <a:br>
              <a:rPr lang="en-US" sz="3700" dirty="0"/>
            </a:br>
            <a:r>
              <a:rPr lang="en-US" sz="3700" i="1" dirty="0"/>
              <a:t>(b)</a:t>
            </a:r>
            <a:r>
              <a:rPr lang="en-US" sz="3700" dirty="0"/>
              <a:t> For achieving a just settlement of the refugee problem;</a:t>
            </a:r>
            <a:br>
              <a:rPr lang="en-US" sz="3700" dirty="0"/>
            </a:br>
            <a:r>
              <a:rPr lang="en-US" sz="3700" dirty="0"/>
              <a:t/>
            </a:r>
            <a:br>
              <a:rPr lang="en-US" sz="3700" dirty="0"/>
            </a:br>
            <a:r>
              <a:rPr lang="en-US" sz="3700" i="1" dirty="0"/>
              <a:t>(c)</a:t>
            </a:r>
            <a:r>
              <a:rPr lang="en-US" sz="3700" dirty="0"/>
              <a:t> For guaranteeing the territorial inviolability and political independence of every State in the area, through measures including the establishment of demilitarized zones;</a:t>
            </a:r>
            <a:br>
              <a:rPr lang="en-US" sz="3700" dirty="0"/>
            </a:br>
            <a:r>
              <a:rPr lang="en-US" sz="3700" dirty="0"/>
              <a:t/>
            </a:r>
            <a:br>
              <a:rPr lang="en-US" sz="3700" dirty="0"/>
            </a:br>
            <a:r>
              <a:rPr lang="en-US" sz="3700" dirty="0"/>
              <a:t>3. </a:t>
            </a:r>
            <a:r>
              <a:rPr lang="en-US" sz="3700" i="1" dirty="0"/>
              <a:t>Requests</a:t>
            </a:r>
            <a:r>
              <a:rPr lang="en-US" sz="3700" dirty="0"/>
              <a:t> the Secretary-General to designate a </a:t>
            </a:r>
            <a:r>
              <a:rPr lang="en-US" sz="3700" u="sng" dirty="0">
                <a:hlinkClick r:id="rId4"/>
              </a:rPr>
              <a:t>Special Representative</a:t>
            </a:r>
            <a:r>
              <a:rPr lang="en-US" sz="3700" dirty="0"/>
              <a:t> to proceed to the Middle East to establish and maintain contacts with the States concerned in order to promote agreement and assist efforts to achieve a peaceful and accepted settlement in accordance with the provisions and principles in this resolution;</a:t>
            </a:r>
            <a:br>
              <a:rPr lang="en-US" sz="3700" dirty="0"/>
            </a:br>
            <a:r>
              <a:rPr lang="en-US" sz="3700" dirty="0"/>
              <a:t/>
            </a:r>
            <a:br>
              <a:rPr lang="en-US" sz="3700" dirty="0"/>
            </a:br>
            <a:r>
              <a:rPr lang="en-US" sz="3700" dirty="0"/>
              <a:t>4. </a:t>
            </a:r>
            <a:r>
              <a:rPr lang="en-US" sz="3700" i="1" dirty="0"/>
              <a:t>Requests</a:t>
            </a:r>
            <a:r>
              <a:rPr lang="en-US" sz="3700" dirty="0"/>
              <a:t> the Secretary-General to report to the Security Council on the progress of the efforts of the Special Representative as soon as possible.</a:t>
            </a:r>
          </a:p>
          <a:p>
            <a:pPr marL="0" indent="0">
              <a:buNone/>
            </a:pPr>
            <a:endParaRPr lang="en-US" dirty="0"/>
          </a:p>
        </p:txBody>
      </p:sp>
    </p:spTree>
    <p:extLst>
      <p:ext uri="{BB962C8B-B14F-4D97-AF65-F5344CB8AC3E}">
        <p14:creationId xmlns:p14="http://schemas.microsoft.com/office/powerpoint/2010/main" val="5904621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411162"/>
          </a:xfrm>
        </p:spPr>
        <p:txBody>
          <a:bodyPr>
            <a:normAutofit fontScale="90000"/>
          </a:bodyPr>
          <a:lstStyle/>
          <a:p>
            <a:r>
              <a:rPr lang="en-US" dirty="0" smtClean="0"/>
              <a:t>Articles Maps and Timelines</a:t>
            </a:r>
            <a:endParaRPr lang="en-US" dirty="0"/>
          </a:p>
        </p:txBody>
      </p:sp>
      <p:sp>
        <p:nvSpPr>
          <p:cNvPr id="4" name="Rectangle 3"/>
          <p:cNvSpPr/>
          <p:nvPr/>
        </p:nvSpPr>
        <p:spPr>
          <a:xfrm>
            <a:off x="152400" y="919018"/>
            <a:ext cx="1295400" cy="226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Jewish Library</a:t>
            </a:r>
            <a:endParaRPr lang="en-US" dirty="0"/>
          </a:p>
        </p:txBody>
      </p:sp>
      <p:sp>
        <p:nvSpPr>
          <p:cNvPr id="5" name="Rectangle 4"/>
          <p:cNvSpPr/>
          <p:nvPr/>
        </p:nvSpPr>
        <p:spPr>
          <a:xfrm>
            <a:off x="1828800" y="912091"/>
            <a:ext cx="1524000" cy="2286000"/>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Office of Historian</a:t>
            </a:r>
            <a:endParaRPr lang="en-US" dirty="0"/>
          </a:p>
        </p:txBody>
      </p:sp>
      <p:sp>
        <p:nvSpPr>
          <p:cNvPr id="6" name="Rectangle 5"/>
          <p:cNvSpPr/>
          <p:nvPr/>
        </p:nvSpPr>
        <p:spPr>
          <a:xfrm>
            <a:off x="3581400" y="893618"/>
            <a:ext cx="1447800" cy="23241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Maps</a:t>
            </a:r>
            <a:endParaRPr lang="en-US" dirty="0">
              <a:solidFill>
                <a:schemeClr val="tx1"/>
              </a:solidFill>
            </a:endParaRPr>
          </a:p>
        </p:txBody>
      </p:sp>
      <p:sp>
        <p:nvSpPr>
          <p:cNvPr id="7" name="Rectangle 6"/>
          <p:cNvSpPr/>
          <p:nvPr/>
        </p:nvSpPr>
        <p:spPr>
          <a:xfrm>
            <a:off x="5486400" y="879186"/>
            <a:ext cx="1447800" cy="232410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Al Jazeera</a:t>
            </a:r>
            <a:endParaRPr lang="en-US" dirty="0">
              <a:solidFill>
                <a:schemeClr val="tx1"/>
              </a:solidFill>
            </a:endParaRPr>
          </a:p>
        </p:txBody>
      </p:sp>
      <p:sp>
        <p:nvSpPr>
          <p:cNvPr id="8" name="Rectangle 7"/>
          <p:cNvSpPr/>
          <p:nvPr/>
        </p:nvSpPr>
        <p:spPr>
          <a:xfrm>
            <a:off x="7239000" y="863600"/>
            <a:ext cx="1447800" cy="2324100"/>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UN Resolution</a:t>
            </a:r>
            <a:endParaRPr lang="en-US" dirty="0">
              <a:solidFill>
                <a:schemeClr val="tx1"/>
              </a:solidFill>
            </a:endParaRPr>
          </a:p>
        </p:txBody>
      </p:sp>
      <p:sp>
        <p:nvSpPr>
          <p:cNvPr id="3" name="Right Brace 2"/>
          <p:cNvSpPr/>
          <p:nvPr/>
        </p:nvSpPr>
        <p:spPr>
          <a:xfrm rot="5400000">
            <a:off x="4055918" y="1545936"/>
            <a:ext cx="685800" cy="5029200"/>
          </a:xfrm>
          <a:prstGeom prst="rightBrace">
            <a:avLst>
              <a:gd name="adj1" fmla="val 0"/>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extBox 8"/>
          <p:cNvSpPr txBox="1"/>
          <p:nvPr/>
        </p:nvSpPr>
        <p:spPr>
          <a:xfrm>
            <a:off x="1503218" y="4583668"/>
            <a:ext cx="5791200" cy="2308324"/>
          </a:xfrm>
          <a:prstGeom prst="rect">
            <a:avLst/>
          </a:prstGeom>
          <a:noFill/>
        </p:spPr>
        <p:txBody>
          <a:bodyPr wrap="square" rtlCol="0">
            <a:spAutoFit/>
          </a:bodyPr>
          <a:lstStyle/>
          <a:p>
            <a:r>
              <a:rPr lang="en-US" dirty="0" smtClean="0"/>
              <a:t>Each student will have 1 minute to present their source to their group</a:t>
            </a:r>
          </a:p>
          <a:p>
            <a:endParaRPr lang="en-US" dirty="0" smtClean="0"/>
          </a:p>
          <a:p>
            <a:r>
              <a:rPr lang="en-US" dirty="0" smtClean="0"/>
              <a:t>Task 1=Create a group timeline combining the sources</a:t>
            </a:r>
          </a:p>
          <a:p>
            <a:r>
              <a:rPr lang="en-US" dirty="0" smtClean="0"/>
              <a:t>Task 2=Answer the questions</a:t>
            </a:r>
            <a:endParaRPr lang="en-US" dirty="0"/>
          </a:p>
          <a:p>
            <a:endParaRPr lang="en-US" dirty="0" smtClean="0"/>
          </a:p>
          <a:p>
            <a:endParaRPr lang="en-US" dirty="0"/>
          </a:p>
          <a:p>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Reading Questions</a:t>
            </a:r>
            <a:endParaRPr lang="en-US" dirty="0"/>
          </a:p>
        </p:txBody>
      </p:sp>
      <p:sp>
        <p:nvSpPr>
          <p:cNvPr id="3" name="Content Placeholder 2"/>
          <p:cNvSpPr>
            <a:spLocks noGrp="1"/>
          </p:cNvSpPr>
          <p:nvPr>
            <p:ph idx="1"/>
          </p:nvPr>
        </p:nvSpPr>
        <p:spPr/>
        <p:txBody>
          <a:bodyPr>
            <a:normAutofit fontScale="92500" lnSpcReduction="20000"/>
          </a:bodyPr>
          <a:lstStyle/>
          <a:p>
            <a:pPr>
              <a:buNone/>
            </a:pPr>
            <a:r>
              <a:rPr lang="en-US" dirty="0" smtClean="0"/>
              <a:t>	What should Israel do after the invasion of Arab states? Why? What yearly themes does this support?</a:t>
            </a:r>
          </a:p>
          <a:p>
            <a:pPr>
              <a:buNone/>
            </a:pPr>
            <a:endParaRPr lang="en-US" dirty="0" smtClean="0"/>
          </a:p>
          <a:p>
            <a:pPr>
              <a:buNone/>
            </a:pPr>
            <a:r>
              <a:rPr lang="en-US" dirty="0" smtClean="0"/>
              <a:t>	What </a:t>
            </a:r>
            <a:r>
              <a:rPr lang="en-US" dirty="0"/>
              <a:t>should </a:t>
            </a:r>
            <a:r>
              <a:rPr lang="en-US" dirty="0" smtClean="0"/>
              <a:t>Arabs </a:t>
            </a:r>
            <a:r>
              <a:rPr lang="en-US" dirty="0"/>
              <a:t>do after the </a:t>
            </a:r>
            <a:r>
              <a:rPr lang="en-US" dirty="0" smtClean="0"/>
              <a:t>defeat? </a:t>
            </a:r>
            <a:r>
              <a:rPr lang="en-US" dirty="0"/>
              <a:t>Why? What yearly themes does this support</a:t>
            </a:r>
            <a:r>
              <a:rPr lang="en-US" dirty="0" smtClean="0"/>
              <a:t>?</a:t>
            </a:r>
          </a:p>
          <a:p>
            <a:pPr>
              <a:buNone/>
            </a:pPr>
            <a:endParaRPr lang="en-US" dirty="0"/>
          </a:p>
          <a:p>
            <a:pPr>
              <a:buNone/>
            </a:pPr>
            <a:r>
              <a:rPr lang="en-US" dirty="0" smtClean="0"/>
              <a:t>	What should the UN do?</a:t>
            </a:r>
          </a:p>
          <a:p>
            <a:pPr>
              <a:buNone/>
            </a:pPr>
            <a:endParaRPr lang="en-US" dirty="0"/>
          </a:p>
          <a:p>
            <a:pPr>
              <a:buNone/>
            </a:pPr>
            <a:r>
              <a:rPr lang="en-US" dirty="0" smtClean="0"/>
              <a:t>	What should the US do?</a:t>
            </a:r>
          </a:p>
          <a:p>
            <a:pPr>
              <a:buNone/>
            </a:pPr>
            <a:endParaRPr lang="en-US" dirty="0"/>
          </a:p>
          <a:p>
            <a:pPr>
              <a:buNone/>
            </a:pP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258762"/>
          </a:xfrm>
        </p:spPr>
        <p:txBody>
          <a:bodyPr>
            <a:normAutofit fontScale="90000"/>
          </a:bodyPr>
          <a:lstStyle/>
          <a:p>
            <a:r>
              <a:rPr lang="en-US" dirty="0" smtClean="0"/>
              <a:t>Use Guide Sheet</a:t>
            </a:r>
            <a:endParaRPr lang="en-US" dirty="0"/>
          </a:p>
        </p:txBody>
      </p:sp>
      <p:pic>
        <p:nvPicPr>
          <p:cNvPr id="5" name="Picture 2"/>
          <p:cNvPicPr>
            <a:picLocks noChangeAspect="1" noChangeArrowheads="1"/>
          </p:cNvPicPr>
          <p:nvPr/>
        </p:nvPicPr>
        <p:blipFill>
          <a:blip r:embed="rId2" cstate="print"/>
          <a:srcRect l="3500" t="17778" r="66000" b="13778"/>
          <a:stretch>
            <a:fillRect/>
          </a:stretch>
        </p:blipFill>
        <p:spPr bwMode="auto">
          <a:xfrm>
            <a:off x="2438400" y="990600"/>
            <a:ext cx="4648200" cy="586740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dirty="0" smtClean="0"/>
              <a:t>How do you respond when your greatest effort has failed?</a:t>
            </a:r>
          </a:p>
          <a:p>
            <a:pPr marL="0" indent="0">
              <a:buNone/>
            </a:pPr>
            <a:endParaRPr lang="en-US" dirty="0"/>
          </a:p>
          <a:p>
            <a:pPr marL="0" indent="0">
              <a:buNone/>
            </a:pPr>
            <a:r>
              <a:rPr lang="en-US" dirty="0" smtClean="0"/>
              <a:t>How do you respond when your greatest effort was successful?</a:t>
            </a:r>
          </a:p>
          <a:p>
            <a:pPr marL="0" indent="0">
              <a:buNone/>
            </a:pPr>
            <a:endParaRPr lang="en-US" dirty="0" smtClean="0"/>
          </a:p>
          <a:p>
            <a:pPr marL="0" indent="0">
              <a:buNone/>
            </a:pPr>
            <a:r>
              <a:rPr lang="en-US" dirty="0" smtClean="0"/>
              <a:t>Connect to the readings</a:t>
            </a:r>
            <a:endParaRPr lang="en-US" dirty="0"/>
          </a:p>
        </p:txBody>
      </p:sp>
    </p:spTree>
    <p:extLst>
      <p:ext uri="{BB962C8B-B14F-4D97-AF65-F5344CB8AC3E}">
        <p14:creationId xmlns:p14="http://schemas.microsoft.com/office/powerpoint/2010/main" val="8236021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ight Arrow 3"/>
          <p:cNvSpPr/>
          <p:nvPr/>
        </p:nvSpPr>
        <p:spPr>
          <a:xfrm>
            <a:off x="228600" y="2438400"/>
            <a:ext cx="86868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85800" y="3962400"/>
            <a:ext cx="990600" cy="1077218"/>
          </a:xfrm>
          <a:prstGeom prst="rect">
            <a:avLst/>
          </a:prstGeom>
        </p:spPr>
        <p:txBody>
          <a:bodyPr wrap="square">
            <a:spAutoFit/>
          </a:bodyPr>
          <a:lstStyle/>
          <a:p>
            <a:r>
              <a:rPr lang="en-US" sz="1600" dirty="0"/>
              <a:t>8 May </a:t>
            </a:r>
            <a:r>
              <a:rPr lang="en-US" sz="1600" dirty="0" smtClean="0"/>
              <a:t>1945 WWII Ends</a:t>
            </a:r>
            <a:endParaRPr lang="en-US" sz="1600" dirty="0"/>
          </a:p>
        </p:txBody>
      </p:sp>
      <p:sp>
        <p:nvSpPr>
          <p:cNvPr id="6" name="Rectangle 5"/>
          <p:cNvSpPr/>
          <p:nvPr/>
        </p:nvSpPr>
        <p:spPr>
          <a:xfrm>
            <a:off x="0" y="0"/>
            <a:ext cx="1803635" cy="1354217"/>
          </a:xfrm>
          <a:prstGeom prst="rect">
            <a:avLst/>
          </a:prstGeom>
        </p:spPr>
        <p:txBody>
          <a:bodyPr wrap="none">
            <a:spAutoFit/>
          </a:bodyPr>
          <a:lstStyle/>
          <a:p>
            <a:r>
              <a:rPr lang="en-US" sz="1400" dirty="0" smtClean="0"/>
              <a:t>1914-1918 WWI</a:t>
            </a:r>
          </a:p>
          <a:p>
            <a:r>
              <a:rPr lang="en-US" sz="1400" dirty="0" smtClean="0"/>
              <a:t>Balfour Declaration</a:t>
            </a:r>
          </a:p>
          <a:p>
            <a:r>
              <a:rPr lang="en-US" sz="1400" dirty="0" smtClean="0"/>
              <a:t>Hussein Letters</a:t>
            </a:r>
          </a:p>
          <a:p>
            <a:r>
              <a:rPr lang="en-US" sz="1400" dirty="0" smtClean="0"/>
              <a:t>Sikes Picot Agreement</a:t>
            </a:r>
          </a:p>
          <a:p>
            <a:r>
              <a:rPr lang="en-US" sz="1400" dirty="0" smtClean="0"/>
              <a:t>Ottoman Empire Ends</a:t>
            </a:r>
          </a:p>
          <a:p>
            <a:endParaRPr lang="en-US" sz="1200" dirty="0"/>
          </a:p>
        </p:txBody>
      </p:sp>
      <p:cxnSp>
        <p:nvCxnSpPr>
          <p:cNvPr id="8" name="Straight Connector 7"/>
          <p:cNvCxnSpPr/>
          <p:nvPr/>
        </p:nvCxnSpPr>
        <p:spPr>
          <a:xfrm flipV="1">
            <a:off x="381000" y="1066800"/>
            <a:ext cx="0" cy="1447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1143000" y="2514600"/>
            <a:ext cx="7361" cy="1285532"/>
          </a:xfrm>
          <a:prstGeom prst="line">
            <a:avLst/>
          </a:prstGeom>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2057400" y="0"/>
            <a:ext cx="1066800" cy="830997"/>
          </a:xfrm>
          <a:prstGeom prst="rect">
            <a:avLst/>
          </a:prstGeom>
        </p:spPr>
        <p:txBody>
          <a:bodyPr wrap="square">
            <a:spAutoFit/>
          </a:bodyPr>
          <a:lstStyle/>
          <a:p>
            <a:r>
              <a:rPr lang="en-US" sz="1600" dirty="0" smtClean="0"/>
              <a:t>October 1945 UN created</a:t>
            </a:r>
            <a:endParaRPr lang="en-US" sz="1600" dirty="0"/>
          </a:p>
        </p:txBody>
      </p:sp>
      <p:cxnSp>
        <p:nvCxnSpPr>
          <p:cNvPr id="12" name="Straight Connector 11"/>
          <p:cNvCxnSpPr>
            <a:endCxn id="11" idx="2"/>
          </p:cNvCxnSpPr>
          <p:nvPr/>
        </p:nvCxnSpPr>
        <p:spPr>
          <a:xfrm flipV="1">
            <a:off x="2590800" y="830997"/>
            <a:ext cx="0" cy="1810257"/>
          </a:xfrm>
          <a:prstGeom prst="line">
            <a:avLst/>
          </a:prstGeom>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2514600" y="3810000"/>
            <a:ext cx="1066800" cy="1077218"/>
          </a:xfrm>
          <a:prstGeom prst="rect">
            <a:avLst/>
          </a:prstGeom>
        </p:spPr>
        <p:txBody>
          <a:bodyPr wrap="square">
            <a:spAutoFit/>
          </a:bodyPr>
          <a:lstStyle/>
          <a:p>
            <a:r>
              <a:rPr lang="en-US" sz="1600" dirty="0" smtClean="0"/>
              <a:t>May 14, 1948 Israel Created</a:t>
            </a:r>
            <a:endParaRPr lang="en-US" sz="1600" dirty="0"/>
          </a:p>
        </p:txBody>
      </p:sp>
      <p:cxnSp>
        <p:nvCxnSpPr>
          <p:cNvPr id="16" name="Straight Connector 15"/>
          <p:cNvCxnSpPr/>
          <p:nvPr/>
        </p:nvCxnSpPr>
        <p:spPr>
          <a:xfrm flipV="1">
            <a:off x="3276600" y="2514600"/>
            <a:ext cx="14250" cy="1257300"/>
          </a:xfrm>
          <a:prstGeom prst="line">
            <a:avLst/>
          </a:prstGeom>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3200400" y="838200"/>
            <a:ext cx="838200" cy="954107"/>
          </a:xfrm>
          <a:prstGeom prst="rect">
            <a:avLst/>
          </a:prstGeom>
        </p:spPr>
        <p:txBody>
          <a:bodyPr wrap="square">
            <a:spAutoFit/>
          </a:bodyPr>
          <a:lstStyle/>
          <a:p>
            <a:r>
              <a:rPr lang="en-US" sz="1400" dirty="0" smtClean="0"/>
              <a:t>Israel Attacked May </a:t>
            </a:r>
            <a:r>
              <a:rPr lang="en-US" sz="1400" dirty="0"/>
              <a:t>14, 1948</a:t>
            </a:r>
          </a:p>
        </p:txBody>
      </p:sp>
      <p:cxnSp>
        <p:nvCxnSpPr>
          <p:cNvPr id="22" name="Straight Connector 21"/>
          <p:cNvCxnSpPr>
            <a:endCxn id="20" idx="2"/>
          </p:cNvCxnSpPr>
          <p:nvPr/>
        </p:nvCxnSpPr>
        <p:spPr>
          <a:xfrm flipV="1">
            <a:off x="3619500" y="1792307"/>
            <a:ext cx="0" cy="632302"/>
          </a:xfrm>
          <a:prstGeom prst="line">
            <a:avLst/>
          </a:prstGeom>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4953000" y="3886200"/>
            <a:ext cx="1066800" cy="1323439"/>
          </a:xfrm>
          <a:prstGeom prst="rect">
            <a:avLst/>
          </a:prstGeom>
        </p:spPr>
        <p:txBody>
          <a:bodyPr wrap="square">
            <a:spAutoFit/>
          </a:bodyPr>
          <a:lstStyle/>
          <a:p>
            <a:r>
              <a:rPr lang="en-US" sz="1600" dirty="0" smtClean="0"/>
              <a:t>March 10, 1949 War Ends Israel gains more land</a:t>
            </a:r>
            <a:endParaRPr lang="en-US" sz="1600" dirty="0"/>
          </a:p>
        </p:txBody>
      </p:sp>
      <p:cxnSp>
        <p:nvCxnSpPr>
          <p:cNvPr id="26" name="Straight Connector 25"/>
          <p:cNvCxnSpPr/>
          <p:nvPr/>
        </p:nvCxnSpPr>
        <p:spPr>
          <a:xfrm>
            <a:off x="5257800" y="2590800"/>
            <a:ext cx="0" cy="1371600"/>
          </a:xfrm>
          <a:prstGeom prst="line">
            <a:avLst/>
          </a:prstGeom>
        </p:spPr>
        <p:style>
          <a:lnRef idx="1">
            <a:schemeClr val="accent1"/>
          </a:lnRef>
          <a:fillRef idx="0">
            <a:schemeClr val="accent1"/>
          </a:fillRef>
          <a:effectRef idx="0">
            <a:schemeClr val="accent1"/>
          </a:effectRef>
          <a:fontRef idx="minor">
            <a:schemeClr val="tx1"/>
          </a:fontRef>
        </p:style>
      </p:cxnSp>
      <p:pic>
        <p:nvPicPr>
          <p:cNvPr id="27" name="Picture 2" descr="http://preceptaustin.org/1947UNPartitio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19200" y="5642841"/>
            <a:ext cx="1471137" cy="1215159"/>
          </a:xfrm>
          <a:prstGeom prst="rect">
            <a:avLst/>
          </a:prstGeom>
          <a:noFill/>
          <a:extLst>
            <a:ext uri="{909E8E84-426E-40DD-AFC4-6F175D3DCCD1}">
              <a14:hiddenFill xmlns:a14="http://schemas.microsoft.com/office/drawing/2010/main">
                <a:solidFill>
                  <a:srgbClr val="FFFFFF"/>
                </a:solidFill>
              </a14:hiddenFill>
            </a:ext>
          </a:extLst>
        </p:spPr>
      </p:pic>
      <p:cxnSp>
        <p:nvCxnSpPr>
          <p:cNvPr id="29" name="Straight Connector 28"/>
          <p:cNvCxnSpPr/>
          <p:nvPr/>
        </p:nvCxnSpPr>
        <p:spPr>
          <a:xfrm flipH="1">
            <a:off x="2514600" y="4876800"/>
            <a:ext cx="348993" cy="471100"/>
          </a:xfrm>
          <a:prstGeom prst="line">
            <a:avLst/>
          </a:prstGeom>
        </p:spPr>
        <p:style>
          <a:lnRef idx="1">
            <a:schemeClr val="accent1"/>
          </a:lnRef>
          <a:fillRef idx="0">
            <a:schemeClr val="accent1"/>
          </a:fillRef>
          <a:effectRef idx="0">
            <a:schemeClr val="accent1"/>
          </a:effectRef>
          <a:fontRef idx="minor">
            <a:schemeClr val="tx1"/>
          </a:fontRef>
        </p:style>
      </p:cxnSp>
      <p:pic>
        <p:nvPicPr>
          <p:cNvPr id="30" name="Picture 29" descr="http://www.jewishvirtuallibrary.org/jsource/images/maps/04map_pg64.gif"/>
          <p:cNvPicPr/>
          <p:nvPr/>
        </p:nvPicPr>
        <p:blipFill>
          <a:blip r:embed="rId3" cstate="print"/>
          <a:srcRect/>
          <a:stretch>
            <a:fillRect/>
          </a:stretch>
        </p:blipFill>
        <p:spPr bwMode="auto">
          <a:xfrm>
            <a:off x="4191000" y="0"/>
            <a:ext cx="1013777" cy="1487269"/>
          </a:xfrm>
          <a:prstGeom prst="rect">
            <a:avLst/>
          </a:prstGeom>
          <a:noFill/>
          <a:ln w="9525">
            <a:noFill/>
            <a:miter lim="800000"/>
            <a:headEnd/>
            <a:tailEnd/>
          </a:ln>
        </p:spPr>
      </p:pic>
      <p:cxnSp>
        <p:nvCxnSpPr>
          <p:cNvPr id="32" name="Straight Connector 31"/>
          <p:cNvCxnSpPr/>
          <p:nvPr/>
        </p:nvCxnSpPr>
        <p:spPr>
          <a:xfrm flipV="1">
            <a:off x="3886200" y="533400"/>
            <a:ext cx="338372" cy="195775"/>
          </a:xfrm>
          <a:prstGeom prst="line">
            <a:avLst/>
          </a:prstGeom>
        </p:spPr>
        <p:style>
          <a:lnRef idx="1">
            <a:schemeClr val="accent1"/>
          </a:lnRef>
          <a:fillRef idx="0">
            <a:schemeClr val="accent1"/>
          </a:fillRef>
          <a:effectRef idx="0">
            <a:schemeClr val="accent1"/>
          </a:effectRef>
          <a:fontRef idx="minor">
            <a:schemeClr val="tx1"/>
          </a:fontRef>
        </p:style>
      </p:cxnSp>
      <p:pic>
        <p:nvPicPr>
          <p:cNvPr id="33" name="Picture 2" descr="http://2.bp.blogspot.com/-wnIRh1dCtEg/UutdYf5iZcI/AAAAAAAByjU/_VlK7Oubb7k/s1600/article-2548557-1B16961600000578-881_634x345.jpg"/>
          <p:cNvPicPr>
            <a:picLocks noChangeAspect="1" noChangeArrowheads="1"/>
          </p:cNvPicPr>
          <p:nvPr/>
        </p:nvPicPr>
        <p:blipFill rotWithShape="1">
          <a:blip r:embed="rId4" cstate="print"/>
          <a:srcRect l="23012" t="30360" r="54574" b="9028"/>
          <a:stretch/>
        </p:blipFill>
        <p:spPr bwMode="auto">
          <a:xfrm>
            <a:off x="4876800" y="5257800"/>
            <a:ext cx="1087459" cy="1600200"/>
          </a:xfrm>
          <a:prstGeom prst="rect">
            <a:avLst/>
          </a:prstGeom>
          <a:noFill/>
        </p:spPr>
      </p:pic>
      <p:sp>
        <p:nvSpPr>
          <p:cNvPr id="34" name="TextBox 33"/>
          <p:cNvSpPr txBox="1"/>
          <p:nvPr/>
        </p:nvSpPr>
        <p:spPr>
          <a:xfrm>
            <a:off x="5410200" y="381000"/>
            <a:ext cx="1219200" cy="1323439"/>
          </a:xfrm>
          <a:prstGeom prst="rect">
            <a:avLst/>
          </a:prstGeom>
          <a:noFill/>
        </p:spPr>
        <p:txBody>
          <a:bodyPr wrap="square" rtlCol="0">
            <a:spAutoFit/>
          </a:bodyPr>
          <a:lstStyle/>
          <a:p>
            <a:r>
              <a:rPr lang="en-US" sz="1600" dirty="0" smtClean="0"/>
              <a:t>June 9, 1967 to June 10, 1967 6 Day War</a:t>
            </a:r>
            <a:endParaRPr lang="en-US" sz="1600" dirty="0"/>
          </a:p>
        </p:txBody>
      </p:sp>
      <p:pic>
        <p:nvPicPr>
          <p:cNvPr id="35" name="Picture 34" descr="http://2.bp.blogspot.com/-wnIRh1dCtEg/UutdYf5iZcI/AAAAAAAByjU/_VlK7Oubb7k/s1600/article-2548557-1B16961600000578-881_634x345.jpg"/>
          <p:cNvPicPr/>
          <p:nvPr/>
        </p:nvPicPr>
        <p:blipFill>
          <a:blip r:embed="rId4" cstate="print"/>
          <a:srcRect l="44872"/>
          <a:stretch>
            <a:fillRect/>
          </a:stretch>
        </p:blipFill>
        <p:spPr bwMode="auto">
          <a:xfrm>
            <a:off x="6934200" y="152400"/>
            <a:ext cx="1447800" cy="1388624"/>
          </a:xfrm>
          <a:prstGeom prst="rect">
            <a:avLst/>
          </a:prstGeom>
          <a:noFill/>
          <a:ln w="9525">
            <a:noFill/>
            <a:miter lim="800000"/>
            <a:headEnd/>
            <a:tailEnd/>
          </a:ln>
        </p:spPr>
      </p:pic>
      <p:cxnSp>
        <p:nvCxnSpPr>
          <p:cNvPr id="37" name="Straight Connector 36"/>
          <p:cNvCxnSpPr/>
          <p:nvPr/>
        </p:nvCxnSpPr>
        <p:spPr>
          <a:xfrm flipV="1">
            <a:off x="5943600" y="1600200"/>
            <a:ext cx="0" cy="889924"/>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6172200" y="609601"/>
            <a:ext cx="762000" cy="533399"/>
          </a:xfrm>
          <a:prstGeom prst="line">
            <a:avLst/>
          </a:prstGeom>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7162800" y="3200400"/>
            <a:ext cx="1676400" cy="2246769"/>
          </a:xfrm>
          <a:prstGeom prst="rect">
            <a:avLst/>
          </a:prstGeom>
          <a:noFill/>
        </p:spPr>
        <p:txBody>
          <a:bodyPr wrap="square" rtlCol="0">
            <a:spAutoFit/>
          </a:bodyPr>
          <a:lstStyle/>
          <a:p>
            <a:r>
              <a:rPr lang="en-US" sz="2000" dirty="0" smtClean="0"/>
              <a:t>1970s Palestinian nationalism increases as terrorist groups emerge</a:t>
            </a:r>
            <a:endParaRPr lang="en-US" sz="20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Closure and Clips</a:t>
            </a:r>
            <a:br>
              <a:rPr lang="en-US" sz="2800" dirty="0" smtClean="0"/>
            </a:br>
            <a:r>
              <a:rPr lang="en-US" sz="2800" dirty="0" smtClean="0">
                <a:hlinkClick r:id="rId2"/>
              </a:rPr>
              <a:t>https://www.youtube.com/watch?v=7wMIq6X4zi4</a:t>
            </a:r>
            <a:endParaRPr lang="en-US" sz="2800" dirty="0"/>
          </a:p>
        </p:txBody>
      </p:sp>
      <p:sp>
        <p:nvSpPr>
          <p:cNvPr id="3" name="Content Placeholder 2"/>
          <p:cNvSpPr>
            <a:spLocks noGrp="1"/>
          </p:cNvSpPr>
          <p:nvPr>
            <p:ph idx="1"/>
          </p:nvPr>
        </p:nvSpPr>
        <p:spPr/>
        <p:txBody>
          <a:bodyPr/>
          <a:lstStyle/>
          <a:p>
            <a:pPr marL="514350" indent="-514350">
              <a:buAutoNum type="arabicPeriod"/>
            </a:pPr>
            <a:r>
              <a:rPr lang="en-US" dirty="0" smtClean="0"/>
              <a:t>Link these events to prior  classes</a:t>
            </a:r>
          </a:p>
          <a:p>
            <a:pPr marL="514350" indent="-514350">
              <a:buAutoNum type="arabicPeriod"/>
            </a:pPr>
            <a:r>
              <a:rPr lang="en-US" dirty="0" smtClean="0"/>
              <a:t>What are the possible outcomes of these events?</a:t>
            </a:r>
          </a:p>
          <a:p>
            <a:pPr marL="514350" indent="-514350">
              <a:buFont typeface="Arial" panose="020B0604020202020204" pitchFamily="34" charset="0"/>
              <a:buAutoNum type="arabicPeriod"/>
            </a:pPr>
            <a:r>
              <a:rPr lang="en-US" dirty="0" smtClean="0"/>
              <a:t>Connect to yearly themes</a:t>
            </a:r>
          </a:p>
          <a:p>
            <a:pPr marL="514350" indent="-514350">
              <a:buNone/>
            </a:pPr>
            <a:r>
              <a:rPr lang="en-US" dirty="0" smtClean="0"/>
              <a:t>	Cycle of hate, slap back, ideology, Arab nationalism</a:t>
            </a:r>
          </a:p>
          <a:p>
            <a:pPr>
              <a:buNone/>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dirty="0" smtClean="0"/>
              <a:t>Creation of the United Nations</a:t>
            </a:r>
            <a:br>
              <a:rPr lang="en-US" dirty="0" smtClean="0"/>
            </a:br>
            <a:endParaRPr lang="en-US" dirty="0"/>
          </a:p>
        </p:txBody>
      </p:sp>
      <p:pic>
        <p:nvPicPr>
          <p:cNvPr id="1028" name="Picture 4" descr="http://upload.wikimedia.org/wikipedia/commons/thumb/8/89/UN_Institutions.svg/2000px-UN_Institutions.svg.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870" b="23954"/>
          <a:stretch/>
        </p:blipFill>
        <p:spPr bwMode="auto">
          <a:xfrm>
            <a:off x="304800" y="914400"/>
            <a:ext cx="7010400" cy="555170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3506972" y="3886200"/>
            <a:ext cx="3810000" cy="2743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Created in 1945 to maintain peace and cooperation</a:t>
            </a:r>
          </a:p>
          <a:p>
            <a:pPr algn="ctr"/>
            <a:endParaRPr lang="en-US" dirty="0">
              <a:solidFill>
                <a:schemeClr val="tx1"/>
              </a:solidFill>
            </a:endParaRPr>
          </a:p>
          <a:p>
            <a:pPr algn="ctr"/>
            <a:r>
              <a:rPr lang="en-US" dirty="0" smtClean="0">
                <a:solidFill>
                  <a:schemeClr val="tx1"/>
                </a:solidFill>
              </a:rPr>
              <a:t>Who holds all the power? Security Council or the General Assembly?</a:t>
            </a:r>
            <a:endParaRPr lang="en-US" dirty="0">
              <a:solidFill>
                <a:schemeClr val="tx1"/>
              </a:solidFill>
            </a:endParaRPr>
          </a:p>
        </p:txBody>
      </p:sp>
    </p:spTree>
    <p:extLst>
      <p:ext uri="{BB962C8B-B14F-4D97-AF65-F5344CB8AC3E}">
        <p14:creationId xmlns:p14="http://schemas.microsoft.com/office/powerpoint/2010/main" val="15788824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995" y="302991"/>
            <a:ext cx="8229600" cy="639762"/>
          </a:xfrm>
        </p:spPr>
        <p:txBody>
          <a:bodyPr>
            <a:normAutofit/>
          </a:bodyPr>
          <a:lstStyle/>
          <a:p>
            <a:r>
              <a:rPr lang="en-US" sz="2800" dirty="0" smtClean="0">
                <a:hlinkClick r:id="rId2"/>
              </a:rPr>
              <a:t>http://users.erols.com/mwhite28/govt1940.htm</a:t>
            </a:r>
            <a:endParaRPr lang="en-US" sz="2800" dirty="0"/>
          </a:p>
        </p:txBody>
      </p:sp>
      <p:pic>
        <p:nvPicPr>
          <p:cNvPr id="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953" t="15302" r="16715" b="8046"/>
          <a:stretch/>
        </p:blipFill>
        <p:spPr bwMode="auto">
          <a:xfrm>
            <a:off x="63795" y="942753"/>
            <a:ext cx="9144000" cy="5923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526365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576"/>
            <a:ext cx="8229600" cy="639762"/>
          </a:xfrm>
        </p:spPr>
        <p:txBody>
          <a:bodyPr>
            <a:normAutofit fontScale="90000"/>
          </a:bodyPr>
          <a:lstStyle/>
          <a:p>
            <a:r>
              <a:rPr lang="en-US" dirty="0" smtClean="0"/>
              <a:t>Creation of Israel</a:t>
            </a:r>
            <a:endParaRPr lang="en-US" dirty="0"/>
          </a:p>
        </p:txBody>
      </p:sp>
      <p:sp>
        <p:nvSpPr>
          <p:cNvPr id="3" name="Content Placeholder 2"/>
          <p:cNvSpPr>
            <a:spLocks noGrp="1"/>
          </p:cNvSpPr>
          <p:nvPr>
            <p:ph idx="1"/>
          </p:nvPr>
        </p:nvSpPr>
        <p:spPr>
          <a:xfrm>
            <a:off x="457200" y="838200"/>
            <a:ext cx="8229600" cy="6019800"/>
          </a:xfrm>
        </p:spPr>
        <p:txBody>
          <a:bodyPr/>
          <a:lstStyle/>
          <a:p>
            <a:pPr marL="0" indent="0">
              <a:buNone/>
            </a:pPr>
            <a:r>
              <a:rPr lang="en-US" dirty="0" smtClean="0"/>
              <a:t>Britain’s WWI mandate set to expire places the outcome on the UN</a:t>
            </a:r>
          </a:p>
          <a:p>
            <a:pPr marL="0" indent="0">
              <a:buNone/>
            </a:pPr>
            <a:endParaRPr lang="en-US" dirty="0"/>
          </a:p>
          <a:p>
            <a:pPr marL="0" indent="0">
              <a:buNone/>
            </a:pPr>
            <a:r>
              <a:rPr lang="en-US" dirty="0" smtClean="0"/>
              <a:t>UN General Assembly Resolution 181</a:t>
            </a:r>
          </a:p>
          <a:p>
            <a:pPr marL="0" indent="0">
              <a:buNone/>
            </a:pPr>
            <a:endParaRPr lang="en-US" dirty="0"/>
          </a:p>
          <a:p>
            <a:pPr marL="0" indent="0">
              <a:buNone/>
            </a:pPr>
            <a:r>
              <a:rPr lang="en-US" dirty="0" smtClean="0"/>
              <a:t>Israel Created Jewish Nationalism</a:t>
            </a:r>
          </a:p>
          <a:p>
            <a:pPr marL="0" indent="0">
              <a:buNone/>
            </a:pPr>
            <a:endParaRPr lang="en-US" dirty="0"/>
          </a:p>
          <a:p>
            <a:pPr marL="0" indent="0">
              <a:buNone/>
            </a:pPr>
            <a:r>
              <a:rPr lang="en-US" dirty="0" smtClean="0"/>
              <a:t>Israel attacked Arab Nationalism</a:t>
            </a:r>
            <a:endParaRPr lang="en-US" dirty="0"/>
          </a:p>
        </p:txBody>
      </p:sp>
    </p:spTree>
    <p:extLst>
      <p:ext uri="{BB962C8B-B14F-4D97-AF65-F5344CB8AC3E}">
        <p14:creationId xmlns:p14="http://schemas.microsoft.com/office/powerpoint/2010/main" val="18915001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6019800"/>
          </a:xfrm>
        </p:spPr>
        <p:txBody>
          <a:bodyPr>
            <a:normAutofit fontScale="62500" lnSpcReduction="20000"/>
          </a:bodyPr>
          <a:lstStyle/>
          <a:p>
            <a:pPr marL="514350" indent="-514350">
              <a:buAutoNum type="arabicPeriod"/>
            </a:pPr>
            <a:r>
              <a:rPr lang="en-US" dirty="0" smtClean="0"/>
              <a:t>The </a:t>
            </a:r>
            <a:r>
              <a:rPr lang="en-US" dirty="0"/>
              <a:t>Mandate for Palestine shall terminate as soon as possible but in any case not later than 1 August 1948.</a:t>
            </a:r>
            <a:r>
              <a:rPr lang="en-US" dirty="0" smtClean="0"/>
              <a:t/>
            </a:r>
            <a:br>
              <a:rPr lang="en-US" dirty="0" smtClean="0"/>
            </a:br>
            <a:r>
              <a:rPr lang="en-US" dirty="0" smtClean="0"/>
              <a:t/>
            </a:r>
            <a:br>
              <a:rPr lang="en-US" dirty="0" smtClean="0"/>
            </a:br>
            <a:r>
              <a:rPr lang="en-US" dirty="0"/>
              <a:t>2. The armed forces of the mandatory Power shall be progressively withdrawn from Palestine, the withdrawal to be completed as soon as possible but in any case not later than 1 August 1948.</a:t>
            </a:r>
            <a:r>
              <a:rPr lang="en-US" dirty="0" smtClean="0"/>
              <a:t/>
            </a:r>
            <a:br>
              <a:rPr lang="en-US" dirty="0" smtClean="0"/>
            </a:br>
            <a:r>
              <a:rPr lang="en-US" dirty="0" smtClean="0"/>
              <a:t/>
            </a:r>
            <a:br>
              <a:rPr lang="en-US" dirty="0" smtClean="0"/>
            </a:br>
            <a:r>
              <a:rPr lang="en-US" dirty="0"/>
              <a:t>The mandatory Power shall advise the Commission, as far in advance as possible, of its intention to terminate the Mandate and to evacuate each area.</a:t>
            </a: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a:t>3. Independent Arab and Jewish States and the Special International Regime for the City of Jerusalem, set forth in part III of this plan, shall come into existence in Palestine two months after the evacuation of the armed forces of the mandatory Power has been completed but in any case not later than 1 October 1948. The boundaries of the Arab State, the Jewish State, and the City of Jerusalem shall be as described in parts II and III below</a:t>
            </a:r>
            <a:r>
              <a:rPr lang="en-US" dirty="0" smtClean="0"/>
              <a:t>.</a:t>
            </a:r>
          </a:p>
          <a:p>
            <a:pPr marL="0" indent="0">
              <a:buNone/>
            </a:pPr>
            <a:r>
              <a:rPr lang="en-US" dirty="0" smtClean="0">
                <a:hlinkClick r:id="rId2"/>
              </a:rPr>
              <a:t>http://unispal.un.org/unispal.nsf/0/7F0AF2BD897689B785256C330061D253</a:t>
            </a:r>
            <a:r>
              <a:rPr lang="en-US" dirty="0" smtClean="0"/>
              <a:t/>
            </a:r>
            <a:br>
              <a:rPr lang="en-US" dirty="0" smtClean="0"/>
            </a:br>
            <a:endParaRPr lang="en-US" dirty="0"/>
          </a:p>
        </p:txBody>
      </p:sp>
    </p:spTree>
    <p:extLst>
      <p:ext uri="{BB962C8B-B14F-4D97-AF65-F5344CB8AC3E}">
        <p14:creationId xmlns:p14="http://schemas.microsoft.com/office/powerpoint/2010/main" val="24607925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preceptaustin.org/1947UNPartitio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47800" y="457200"/>
            <a:ext cx="6238529" cy="5153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63731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dirty="0" smtClean="0"/>
              <a:t>How do you respond when your greatest effort has failed?</a:t>
            </a:r>
          </a:p>
          <a:p>
            <a:pPr marL="0" indent="0">
              <a:buNone/>
            </a:pPr>
            <a:endParaRPr lang="en-US" dirty="0"/>
          </a:p>
          <a:p>
            <a:pPr marL="0" indent="0">
              <a:buNone/>
            </a:pPr>
            <a:r>
              <a:rPr lang="en-US" dirty="0" smtClean="0"/>
              <a:t>How do you respond when your greatest effort was successful?</a:t>
            </a:r>
          </a:p>
          <a:p>
            <a:pPr marL="0" indent="0">
              <a:buNone/>
            </a:pPr>
            <a:endParaRPr lang="en-US" dirty="0" smtClean="0"/>
          </a:p>
          <a:p>
            <a:pPr marL="0" indent="0">
              <a:buNone/>
            </a:pPr>
            <a:r>
              <a:rPr lang="en-US" dirty="0" smtClean="0"/>
              <a:t>Cite Examples</a:t>
            </a:r>
            <a:endParaRPr lang="en-US" dirty="0"/>
          </a:p>
        </p:txBody>
      </p:sp>
    </p:spTree>
    <p:extLst>
      <p:ext uri="{BB962C8B-B14F-4D97-AF65-F5344CB8AC3E}">
        <p14:creationId xmlns:p14="http://schemas.microsoft.com/office/powerpoint/2010/main" val="3798559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838200"/>
            <a:ext cx="7467600" cy="2862322"/>
          </a:xfrm>
          <a:prstGeom prst="rect">
            <a:avLst/>
          </a:prstGeom>
          <a:noFill/>
        </p:spPr>
        <p:txBody>
          <a:bodyPr wrap="square" rtlCol="0">
            <a:spAutoFit/>
          </a:bodyPr>
          <a:lstStyle/>
          <a:p>
            <a:r>
              <a:rPr lang="en-US" dirty="0" smtClean="0"/>
              <a:t>How should the Arabs try to achieve their goal? What is acceptable? What is 			not acceptable?</a:t>
            </a:r>
          </a:p>
          <a:p>
            <a:endParaRPr lang="en-US" dirty="0" smtClean="0"/>
          </a:p>
          <a:p>
            <a:pPr marL="342900" indent="-342900">
              <a:buAutoNum type="arabicPeriod"/>
            </a:pPr>
            <a:r>
              <a:rPr lang="en-US" dirty="0" smtClean="0"/>
              <a:t>Ask the world powers</a:t>
            </a:r>
          </a:p>
          <a:p>
            <a:pPr marL="342900" indent="-342900">
              <a:buAutoNum type="arabicPeriod"/>
            </a:pPr>
            <a:r>
              <a:rPr lang="en-US" dirty="0" smtClean="0"/>
              <a:t>Just declare your independence</a:t>
            </a:r>
          </a:p>
          <a:p>
            <a:pPr marL="342900" indent="-342900">
              <a:buAutoNum type="arabicPeriod"/>
            </a:pPr>
            <a:r>
              <a:rPr lang="en-US" dirty="0" smtClean="0"/>
              <a:t>Fight through military armed conflict</a:t>
            </a:r>
          </a:p>
          <a:p>
            <a:pPr marL="342900" indent="-342900">
              <a:buAutoNum type="arabicPeriod"/>
            </a:pPr>
            <a:r>
              <a:rPr lang="en-US" dirty="0" smtClean="0"/>
              <a:t>Go to the UN</a:t>
            </a:r>
          </a:p>
          <a:p>
            <a:pPr marL="342900" indent="-342900"/>
            <a:r>
              <a:rPr lang="en-US" dirty="0" smtClean="0"/>
              <a:t>5. Terrorism</a:t>
            </a:r>
          </a:p>
          <a:p>
            <a:pPr marL="342900" indent="-342900"/>
            <a:r>
              <a:rPr lang="en-US" dirty="0" smtClean="0"/>
              <a:t>6. Do nothing</a:t>
            </a:r>
          </a:p>
          <a:p>
            <a:pPr marL="342900" indent="-342900">
              <a:buAutoNum type="arabicPeriod"/>
            </a:pPr>
            <a:endParaRPr lang="en-US" dirty="0"/>
          </a:p>
        </p:txBody>
      </p:sp>
    </p:spTree>
    <p:extLst>
      <p:ext uri="{BB962C8B-B14F-4D97-AF65-F5344CB8AC3E}">
        <p14:creationId xmlns:p14="http://schemas.microsoft.com/office/powerpoint/2010/main" val="26445032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147</TotalTime>
  <Words>400</Words>
  <Application>Microsoft Office PowerPoint</Application>
  <PresentationFormat>On-screen Show (4:3)</PresentationFormat>
  <Paragraphs>82</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WWII Origins</vt:lpstr>
      <vt:lpstr>Use Guide Sheet</vt:lpstr>
      <vt:lpstr>Creation of the United Nations </vt:lpstr>
      <vt:lpstr>http://users.erols.com/mwhite28/govt1940.htm</vt:lpstr>
      <vt:lpstr>Creation of Israel</vt:lpstr>
      <vt:lpstr>PowerPoint Presentation</vt:lpstr>
      <vt:lpstr>PowerPoint Presentation</vt:lpstr>
      <vt:lpstr>PowerPoint Presentation</vt:lpstr>
      <vt:lpstr>PowerPoint Presentation</vt:lpstr>
      <vt:lpstr>UN Simulation</vt:lpstr>
      <vt:lpstr>PowerPoint Presentation</vt:lpstr>
      <vt:lpstr>How to Divide after WWII</vt:lpstr>
      <vt:lpstr>PowerPoint Presentation</vt:lpstr>
      <vt:lpstr>Clip Youtube or Documentary</vt:lpstr>
      <vt:lpstr>6 Day War Clip https://www.youtube.com/watch?v=wLrBKYzt0II</vt:lpstr>
      <vt:lpstr>PowerPoint Presentation</vt:lpstr>
      <vt:lpstr>Resolution 242 (1967) of 22 November 1967 </vt:lpstr>
      <vt:lpstr>Articles Maps and Timelines</vt:lpstr>
      <vt:lpstr>Reading Questions</vt:lpstr>
      <vt:lpstr>PowerPoint Presentation</vt:lpstr>
      <vt:lpstr>PowerPoint Presentation</vt:lpstr>
      <vt:lpstr>Closure and Clips https://www.youtube.com/watch?v=7wMIq6X4zi4</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WWII Origins</dc:title>
  <dc:creator>Marisol</dc:creator>
  <cp:lastModifiedBy>Ramon Quinones</cp:lastModifiedBy>
  <cp:revision>17</cp:revision>
  <dcterms:created xsi:type="dcterms:W3CDTF">2015-02-22T23:18:49Z</dcterms:created>
  <dcterms:modified xsi:type="dcterms:W3CDTF">2017-03-10T15:17:41Z</dcterms:modified>
</cp:coreProperties>
</file>